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1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13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5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61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3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5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2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9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3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3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7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13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9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24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94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41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1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3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6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4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0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0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821E-9CB6-4716-B1AE-2DB72FE90909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99C0-CB07-43C4-8B9F-F1D23CCEA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6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24" y="2244436"/>
            <a:ext cx="9062411" cy="486294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Итоги учебной работы и </a:t>
            </a:r>
            <a:r>
              <a:rPr lang="ru-RU" b="1" dirty="0" smtClean="0"/>
              <a:t>ГИА-2017</a:t>
            </a:r>
            <a:br>
              <a:rPr lang="ru-RU" b="1" dirty="0" smtClean="0"/>
            </a:br>
            <a:r>
              <a:rPr lang="ru-RU" b="1" dirty="0"/>
              <a:t>Анализ результатов промежуточной и итоговой аттестации учащихся</a:t>
            </a:r>
            <a:br>
              <a:rPr lang="ru-RU" b="1" dirty="0"/>
            </a:br>
            <a:r>
              <a:rPr lang="ru-RU" b="1" dirty="0"/>
              <a:t>  в 2016-2017 учебном году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67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77773"/>
              </p:ext>
            </p:extLst>
          </p:nvPr>
        </p:nvGraphicFramePr>
        <p:xfrm>
          <a:off x="1187017" y="734290"/>
          <a:ext cx="7573745" cy="2352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914">
                  <a:extLst>
                    <a:ext uri="{9D8B030D-6E8A-4147-A177-3AD203B41FA5}">
                      <a16:colId xmlns:a16="http://schemas.microsoft.com/office/drawing/2014/main" val="2949682647"/>
                    </a:ext>
                  </a:extLst>
                </a:gridCol>
                <a:gridCol w="663611">
                  <a:extLst>
                    <a:ext uri="{9D8B030D-6E8A-4147-A177-3AD203B41FA5}">
                      <a16:colId xmlns:a16="http://schemas.microsoft.com/office/drawing/2014/main" val="1427580894"/>
                    </a:ext>
                  </a:extLst>
                </a:gridCol>
                <a:gridCol w="663611">
                  <a:extLst>
                    <a:ext uri="{9D8B030D-6E8A-4147-A177-3AD203B41FA5}">
                      <a16:colId xmlns:a16="http://schemas.microsoft.com/office/drawing/2014/main" val="4060690775"/>
                    </a:ext>
                  </a:extLst>
                </a:gridCol>
                <a:gridCol w="736269">
                  <a:extLst>
                    <a:ext uri="{9D8B030D-6E8A-4147-A177-3AD203B41FA5}">
                      <a16:colId xmlns:a16="http://schemas.microsoft.com/office/drawing/2014/main" val="3170119580"/>
                    </a:ext>
                  </a:extLst>
                </a:gridCol>
                <a:gridCol w="833147">
                  <a:extLst>
                    <a:ext uri="{9D8B030D-6E8A-4147-A177-3AD203B41FA5}">
                      <a16:colId xmlns:a16="http://schemas.microsoft.com/office/drawing/2014/main" val="312982965"/>
                    </a:ext>
                  </a:extLst>
                </a:gridCol>
                <a:gridCol w="833147">
                  <a:extLst>
                    <a:ext uri="{9D8B030D-6E8A-4147-A177-3AD203B41FA5}">
                      <a16:colId xmlns:a16="http://schemas.microsoft.com/office/drawing/2014/main" val="3496924883"/>
                    </a:ext>
                  </a:extLst>
                </a:gridCol>
                <a:gridCol w="686446">
                  <a:extLst>
                    <a:ext uri="{9D8B030D-6E8A-4147-A177-3AD203B41FA5}">
                      <a16:colId xmlns:a16="http://schemas.microsoft.com/office/drawing/2014/main" val="314546986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732634568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653966007"/>
                    </a:ext>
                  </a:extLst>
                </a:gridCol>
              </a:tblGrid>
              <a:tr h="2352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успевае-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Закончили 11 класс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Закончили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9 класс с отличием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668911"/>
                  </a:ext>
                </a:extLst>
              </a:tr>
              <a:tr h="705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золотой медалью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Получили «Памятный знак СПб»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15710"/>
                  </a:ext>
                </a:extLst>
              </a:tr>
              <a:tr h="470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кл.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кл.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41987"/>
                  </a:ext>
                </a:extLst>
              </a:tr>
              <a:tr h="470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44894"/>
                  </a:ext>
                </a:extLst>
              </a:tr>
              <a:tr h="470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2016-2017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8194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09499"/>
              </p:ext>
            </p:extLst>
          </p:nvPr>
        </p:nvGraphicFramePr>
        <p:xfrm>
          <a:off x="1187017" y="3978000"/>
          <a:ext cx="7573745" cy="224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485">
                  <a:extLst>
                    <a:ext uri="{9D8B030D-6E8A-4147-A177-3AD203B41FA5}">
                      <a16:colId xmlns:a16="http://schemas.microsoft.com/office/drawing/2014/main" val="3809152635"/>
                    </a:ext>
                  </a:extLst>
                </a:gridCol>
                <a:gridCol w="1001981">
                  <a:extLst>
                    <a:ext uri="{9D8B030D-6E8A-4147-A177-3AD203B41FA5}">
                      <a16:colId xmlns:a16="http://schemas.microsoft.com/office/drawing/2014/main" val="2207346197"/>
                    </a:ext>
                  </a:extLst>
                </a:gridCol>
                <a:gridCol w="1001195">
                  <a:extLst>
                    <a:ext uri="{9D8B030D-6E8A-4147-A177-3AD203B41FA5}">
                      <a16:colId xmlns:a16="http://schemas.microsoft.com/office/drawing/2014/main" val="3953496555"/>
                    </a:ext>
                  </a:extLst>
                </a:gridCol>
                <a:gridCol w="895185">
                  <a:extLst>
                    <a:ext uri="{9D8B030D-6E8A-4147-A177-3AD203B41FA5}">
                      <a16:colId xmlns:a16="http://schemas.microsoft.com/office/drawing/2014/main" val="1172905316"/>
                    </a:ext>
                  </a:extLst>
                </a:gridCol>
                <a:gridCol w="1113485">
                  <a:extLst>
                    <a:ext uri="{9D8B030D-6E8A-4147-A177-3AD203B41FA5}">
                      <a16:colId xmlns:a16="http://schemas.microsoft.com/office/drawing/2014/main" val="1944451585"/>
                    </a:ext>
                  </a:extLst>
                </a:gridCol>
                <a:gridCol w="1224207">
                  <a:extLst>
                    <a:ext uri="{9D8B030D-6E8A-4147-A177-3AD203B41FA5}">
                      <a16:colId xmlns:a16="http://schemas.microsoft.com/office/drawing/2014/main" val="1605367589"/>
                    </a:ext>
                  </a:extLst>
                </a:gridCol>
                <a:gridCol w="1224207">
                  <a:extLst>
                    <a:ext uri="{9D8B030D-6E8A-4147-A177-3AD203B41FA5}">
                      <a16:colId xmlns:a16="http://schemas.microsoft.com/office/drawing/2014/main" val="3439202856"/>
                    </a:ext>
                  </a:extLst>
                </a:gridCol>
              </a:tblGrid>
              <a:tr h="320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Успеваемость / качество знаний ( в %)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14865"/>
                  </a:ext>
                </a:extLst>
              </a:tr>
              <a:tr h="64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1-4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5-9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10-11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1-11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76411"/>
                  </a:ext>
                </a:extLst>
              </a:tr>
              <a:tr h="64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98/52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97/45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100/60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100/71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100/50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98/50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71965"/>
                  </a:ext>
                </a:extLst>
              </a:tr>
              <a:tr h="64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2016-2017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95/64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96/39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100/40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100/59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100/75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98/55,4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5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1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332510"/>
            <a:ext cx="8936181" cy="1149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Промежуточная аттестация  учащихся в 2016-2017 учебном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24522"/>
              </p:ext>
            </p:extLst>
          </p:nvPr>
        </p:nvGraphicFramePr>
        <p:xfrm>
          <a:off x="831272" y="1482434"/>
          <a:ext cx="8257309" cy="5167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150">
                  <a:extLst>
                    <a:ext uri="{9D8B030D-6E8A-4147-A177-3AD203B41FA5}">
                      <a16:colId xmlns:a16="http://schemas.microsoft.com/office/drawing/2014/main" val="3534889270"/>
                    </a:ext>
                  </a:extLst>
                </a:gridCol>
                <a:gridCol w="1340458">
                  <a:extLst>
                    <a:ext uri="{9D8B030D-6E8A-4147-A177-3AD203B41FA5}">
                      <a16:colId xmlns:a16="http://schemas.microsoft.com/office/drawing/2014/main" val="594858791"/>
                    </a:ext>
                  </a:extLst>
                </a:gridCol>
                <a:gridCol w="1340458">
                  <a:extLst>
                    <a:ext uri="{9D8B030D-6E8A-4147-A177-3AD203B41FA5}">
                      <a16:colId xmlns:a16="http://schemas.microsoft.com/office/drawing/2014/main" val="3937041364"/>
                    </a:ext>
                  </a:extLst>
                </a:gridCol>
                <a:gridCol w="829150">
                  <a:extLst>
                    <a:ext uri="{9D8B030D-6E8A-4147-A177-3AD203B41FA5}">
                      <a16:colId xmlns:a16="http://schemas.microsoft.com/office/drawing/2014/main" val="1262177250"/>
                    </a:ext>
                  </a:extLst>
                </a:gridCol>
                <a:gridCol w="928065">
                  <a:extLst>
                    <a:ext uri="{9D8B030D-6E8A-4147-A177-3AD203B41FA5}">
                      <a16:colId xmlns:a16="http://schemas.microsoft.com/office/drawing/2014/main" val="1319466223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2024778467"/>
                    </a:ext>
                  </a:extLst>
                </a:gridCol>
                <a:gridCol w="928065">
                  <a:extLst>
                    <a:ext uri="{9D8B030D-6E8A-4147-A177-3AD203B41FA5}">
                      <a16:colId xmlns:a16="http://schemas.microsoft.com/office/drawing/2014/main" val="2024971199"/>
                    </a:ext>
                  </a:extLst>
                </a:gridCol>
                <a:gridCol w="928065">
                  <a:extLst>
                    <a:ext uri="{9D8B030D-6E8A-4147-A177-3AD203B41FA5}">
                      <a16:colId xmlns:a16="http://schemas.microsoft.com/office/drawing/2014/main" val="1597583624"/>
                    </a:ext>
                  </a:extLst>
                </a:gridCol>
              </a:tblGrid>
              <a:tr h="67405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           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обучающихся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05.09.2016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обучающихся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конец учебного года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25.05.2017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Закончили учебный год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(кол-во)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Переведены условно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(кол-во)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Оставлены на повторный курс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(кол-во)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65003"/>
                  </a:ext>
                </a:extLst>
              </a:tr>
              <a:tr h="134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"4" и "5"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 "5"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болезни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неуспеваемости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24095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87994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77537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29878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28914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Всего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1-4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99610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21348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94139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08231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57850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55338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86185"/>
                  </a:ext>
                </a:extLst>
              </a:tr>
              <a:tr h="224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1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61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849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Государственная </a:t>
            </a:r>
            <a:r>
              <a:rPr lang="ru-RU" b="1" dirty="0"/>
              <a:t>(итоговая) аттестация учащихся  в 2016-2017учебном </a:t>
            </a:r>
            <a:r>
              <a:rPr lang="ru-RU" b="1" dirty="0" smtClean="0"/>
              <a:t>году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ГИА - 9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70438"/>
              </p:ext>
            </p:extLst>
          </p:nvPr>
        </p:nvGraphicFramePr>
        <p:xfrm>
          <a:off x="1014032" y="1653305"/>
          <a:ext cx="7938653" cy="1853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462">
                  <a:extLst>
                    <a:ext uri="{9D8B030D-6E8A-4147-A177-3AD203B41FA5}">
                      <a16:colId xmlns:a16="http://schemas.microsoft.com/office/drawing/2014/main" val="1785099408"/>
                    </a:ext>
                  </a:extLst>
                </a:gridCol>
                <a:gridCol w="1106983">
                  <a:extLst>
                    <a:ext uri="{9D8B030D-6E8A-4147-A177-3AD203B41FA5}">
                      <a16:colId xmlns:a16="http://schemas.microsoft.com/office/drawing/2014/main" val="2853644477"/>
                    </a:ext>
                  </a:extLst>
                </a:gridCol>
                <a:gridCol w="1108693">
                  <a:extLst>
                    <a:ext uri="{9D8B030D-6E8A-4147-A177-3AD203B41FA5}">
                      <a16:colId xmlns:a16="http://schemas.microsoft.com/office/drawing/2014/main" val="1410567380"/>
                    </a:ext>
                  </a:extLst>
                </a:gridCol>
                <a:gridCol w="1108693">
                  <a:extLst>
                    <a:ext uri="{9D8B030D-6E8A-4147-A177-3AD203B41FA5}">
                      <a16:colId xmlns:a16="http://schemas.microsoft.com/office/drawing/2014/main" val="1403097917"/>
                    </a:ext>
                  </a:extLst>
                </a:gridCol>
                <a:gridCol w="1105274">
                  <a:extLst>
                    <a:ext uri="{9D8B030D-6E8A-4147-A177-3AD203B41FA5}">
                      <a16:colId xmlns:a16="http://schemas.microsoft.com/office/drawing/2014/main" val="4065197565"/>
                    </a:ext>
                  </a:extLst>
                </a:gridCol>
                <a:gridCol w="1105274">
                  <a:extLst>
                    <a:ext uri="{9D8B030D-6E8A-4147-A177-3AD203B41FA5}">
                      <a16:colId xmlns:a16="http://schemas.microsoft.com/office/drawing/2014/main" val="3643288847"/>
                    </a:ext>
                  </a:extLst>
                </a:gridCol>
                <a:gridCol w="1105274">
                  <a:extLst>
                    <a:ext uri="{9D8B030D-6E8A-4147-A177-3AD203B41FA5}">
                      <a16:colId xmlns:a16="http://schemas.microsoft.com/office/drawing/2014/main" val="1849851927"/>
                    </a:ext>
                  </a:extLst>
                </a:gridCol>
              </a:tblGrid>
              <a:tr h="431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Математика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88328"/>
                  </a:ext>
                </a:extLst>
              </a:tr>
              <a:tr h="991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учащихся, сдававших экзамен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годовой отметки по предмету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результатам экзамена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учащихся, сдававших экзамен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годовой отметки по предмету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 по результатам экзамена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20993"/>
                  </a:ext>
                </a:extLst>
              </a:tr>
              <a:tr h="215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ГВЭ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210038"/>
                  </a:ext>
                </a:extLst>
              </a:tr>
              <a:tr h="215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ОГЭ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2514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502051"/>
              </p:ext>
            </p:extLst>
          </p:nvPr>
        </p:nvGraphicFramePr>
        <p:xfrm>
          <a:off x="1025236" y="3782286"/>
          <a:ext cx="8248767" cy="2743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16">
                  <a:extLst>
                    <a:ext uri="{9D8B030D-6E8A-4147-A177-3AD203B41FA5}">
                      <a16:colId xmlns:a16="http://schemas.microsoft.com/office/drawing/2014/main" val="3751567894"/>
                    </a:ext>
                  </a:extLst>
                </a:gridCol>
                <a:gridCol w="1637409">
                  <a:extLst>
                    <a:ext uri="{9D8B030D-6E8A-4147-A177-3AD203B41FA5}">
                      <a16:colId xmlns:a16="http://schemas.microsoft.com/office/drawing/2014/main" val="111938094"/>
                    </a:ext>
                  </a:extLst>
                </a:gridCol>
                <a:gridCol w="1221174">
                  <a:extLst>
                    <a:ext uri="{9D8B030D-6E8A-4147-A177-3AD203B41FA5}">
                      <a16:colId xmlns:a16="http://schemas.microsoft.com/office/drawing/2014/main" val="4197205466"/>
                    </a:ext>
                  </a:extLst>
                </a:gridCol>
                <a:gridCol w="1250369">
                  <a:extLst>
                    <a:ext uri="{9D8B030D-6E8A-4147-A177-3AD203B41FA5}">
                      <a16:colId xmlns:a16="http://schemas.microsoft.com/office/drawing/2014/main" val="410716540"/>
                    </a:ext>
                  </a:extLst>
                </a:gridCol>
                <a:gridCol w="1020982">
                  <a:extLst>
                    <a:ext uri="{9D8B030D-6E8A-4147-A177-3AD203B41FA5}">
                      <a16:colId xmlns:a16="http://schemas.microsoft.com/office/drawing/2014/main" val="792919711"/>
                    </a:ext>
                  </a:extLst>
                </a:gridCol>
                <a:gridCol w="1182804">
                  <a:extLst>
                    <a:ext uri="{9D8B030D-6E8A-4147-A177-3AD203B41FA5}">
                      <a16:colId xmlns:a16="http://schemas.microsoft.com/office/drawing/2014/main" val="2891083779"/>
                    </a:ext>
                  </a:extLst>
                </a:gridCol>
                <a:gridCol w="1468913">
                  <a:extLst>
                    <a:ext uri="{9D8B030D-6E8A-4147-A177-3AD203B41FA5}">
                      <a16:colId xmlns:a16="http://schemas.microsoft.com/office/drawing/2014/main" val="3665404329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Предметы по выбору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учащихся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Общее количество</a:t>
                      </a:r>
                      <a:endParaRPr lang="ru-RU" sz="1000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учащихся, сдававших экзамен по данному предмету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Количество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учащихся, сдававших экзамен   по данному предмету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Средний балл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предмету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Средний балл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по предмету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экзамене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Качество знаний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в %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0863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Физика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5895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Информатика и ИКТ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3,8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4,4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83899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География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4,5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7466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Биология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4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77106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Химия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3,8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3,8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94376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Английский язык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3,7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3,7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6376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Обществознание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7</a:t>
                      </a:r>
                      <a:endParaRPr lang="ru-RU" sz="10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3,9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3,3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28,5</a:t>
                      </a:r>
                      <a:endParaRPr lang="ru-RU" sz="10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00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4"/>
            <a:ext cx="859666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Результаты </a:t>
            </a:r>
            <a:r>
              <a:rPr lang="ru-RU" b="1" dirty="0"/>
              <a:t>итоговой </a:t>
            </a:r>
            <a:r>
              <a:rPr lang="ru-RU" b="1" dirty="0" smtClean="0"/>
              <a:t>аттестации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в 11-х классах.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86097"/>
              </p:ext>
            </p:extLst>
          </p:nvPr>
        </p:nvGraphicFramePr>
        <p:xfrm>
          <a:off x="677334" y="1427379"/>
          <a:ext cx="8596668" cy="1708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9137">
                  <a:extLst>
                    <a:ext uri="{9D8B030D-6E8A-4147-A177-3AD203B41FA5}">
                      <a16:colId xmlns:a16="http://schemas.microsoft.com/office/drawing/2014/main" val="1468113513"/>
                    </a:ext>
                  </a:extLst>
                </a:gridCol>
                <a:gridCol w="1071238">
                  <a:extLst>
                    <a:ext uri="{9D8B030D-6E8A-4147-A177-3AD203B41FA5}">
                      <a16:colId xmlns:a16="http://schemas.microsoft.com/office/drawing/2014/main" val="580908622"/>
                    </a:ext>
                  </a:extLst>
                </a:gridCol>
                <a:gridCol w="1877825">
                  <a:extLst>
                    <a:ext uri="{9D8B030D-6E8A-4147-A177-3AD203B41FA5}">
                      <a16:colId xmlns:a16="http://schemas.microsoft.com/office/drawing/2014/main" val="3578283540"/>
                    </a:ext>
                  </a:extLst>
                </a:gridCol>
                <a:gridCol w="2089137">
                  <a:extLst>
                    <a:ext uri="{9D8B030D-6E8A-4147-A177-3AD203B41FA5}">
                      <a16:colId xmlns:a16="http://schemas.microsoft.com/office/drawing/2014/main" val="3769720567"/>
                    </a:ext>
                  </a:extLst>
                </a:gridCol>
                <a:gridCol w="1469331">
                  <a:extLst>
                    <a:ext uri="{9D8B030D-6E8A-4147-A177-3AD203B41FA5}">
                      <a16:colId xmlns:a16="http://schemas.microsoft.com/office/drawing/2014/main" val="2178067525"/>
                    </a:ext>
                  </a:extLst>
                </a:gridCol>
              </a:tblGrid>
              <a:tr h="98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 сдачи экзамена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ЕГЭ/ГВЭ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Количество</a:t>
                      </a:r>
                      <a:endParaRPr lang="ru-RU" sz="1000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учащихся, сдававших экзамен в указанной форме по данному предмету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Средний балл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предмету в указанной форме сдачи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экзамена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Успеваемость 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по предмету,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37436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986329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(баз)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50013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(проф)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243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52380"/>
              </p:ext>
            </p:extLst>
          </p:nvPr>
        </p:nvGraphicFramePr>
        <p:xfrm>
          <a:off x="677333" y="3538207"/>
          <a:ext cx="8596669" cy="2763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2866">
                  <a:extLst>
                    <a:ext uri="{9D8B030D-6E8A-4147-A177-3AD203B41FA5}">
                      <a16:colId xmlns:a16="http://schemas.microsoft.com/office/drawing/2014/main" val="3308447968"/>
                    </a:ext>
                  </a:extLst>
                </a:gridCol>
                <a:gridCol w="2558425">
                  <a:extLst>
                    <a:ext uri="{9D8B030D-6E8A-4147-A177-3AD203B41FA5}">
                      <a16:colId xmlns:a16="http://schemas.microsoft.com/office/drawing/2014/main" val="2230809863"/>
                    </a:ext>
                  </a:extLst>
                </a:gridCol>
                <a:gridCol w="1529640">
                  <a:extLst>
                    <a:ext uri="{9D8B030D-6E8A-4147-A177-3AD203B41FA5}">
                      <a16:colId xmlns:a16="http://schemas.microsoft.com/office/drawing/2014/main" val="2166203364"/>
                    </a:ext>
                  </a:extLst>
                </a:gridCol>
                <a:gridCol w="1565738">
                  <a:extLst>
                    <a:ext uri="{9D8B030D-6E8A-4147-A177-3AD203B41FA5}">
                      <a16:colId xmlns:a16="http://schemas.microsoft.com/office/drawing/2014/main" val="2181781255"/>
                    </a:ext>
                  </a:extLst>
                </a:gridCol>
              </a:tblGrid>
              <a:tr h="100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Предметы по выбору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Общее количество</a:t>
                      </a:r>
                      <a:endParaRPr lang="ru-RU" sz="1000" ker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учащихся, сдававших экзамен по данному предмету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Средний балл по предмету</a:t>
                      </a:r>
                      <a:endParaRPr lang="ru-RU" sz="10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Успеваемость по предмету,</a:t>
                      </a:r>
                      <a:endParaRPr lang="ru-RU" sz="1000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в %</a:t>
                      </a:r>
                      <a:endParaRPr lang="ru-RU" sz="10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64673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53,5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77661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 и ИКТ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53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17029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25478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99443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53,7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100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78508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35982"/>
                  </a:ext>
                </a:extLst>
              </a:tr>
              <a:tr h="251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-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-</a:t>
                      </a:r>
                      <a:endParaRPr lang="ru-RU" sz="10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2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4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207817"/>
            <a:ext cx="9199417" cy="19534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Сведения о получении документа государственного образца об образовании выпускниками ОУ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2016-2017учебном году.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36586"/>
              </p:ext>
            </p:extLst>
          </p:nvPr>
        </p:nvGraphicFramePr>
        <p:xfrm>
          <a:off x="568035" y="2272144"/>
          <a:ext cx="8548255" cy="3851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1328">
                  <a:extLst>
                    <a:ext uri="{9D8B030D-6E8A-4147-A177-3AD203B41FA5}">
                      <a16:colId xmlns:a16="http://schemas.microsoft.com/office/drawing/2014/main" val="3247742089"/>
                    </a:ext>
                  </a:extLst>
                </a:gridCol>
                <a:gridCol w="1212245">
                  <a:extLst>
                    <a:ext uri="{9D8B030D-6E8A-4147-A177-3AD203B41FA5}">
                      <a16:colId xmlns:a16="http://schemas.microsoft.com/office/drawing/2014/main" val="859031626"/>
                    </a:ext>
                  </a:extLst>
                </a:gridCol>
                <a:gridCol w="1284210">
                  <a:extLst>
                    <a:ext uri="{9D8B030D-6E8A-4147-A177-3AD203B41FA5}">
                      <a16:colId xmlns:a16="http://schemas.microsoft.com/office/drawing/2014/main" val="30307201"/>
                    </a:ext>
                  </a:extLst>
                </a:gridCol>
                <a:gridCol w="1296202">
                  <a:extLst>
                    <a:ext uri="{9D8B030D-6E8A-4147-A177-3AD203B41FA5}">
                      <a16:colId xmlns:a16="http://schemas.microsoft.com/office/drawing/2014/main" val="3390602184"/>
                    </a:ext>
                  </a:extLst>
                </a:gridCol>
                <a:gridCol w="1296202">
                  <a:extLst>
                    <a:ext uri="{9D8B030D-6E8A-4147-A177-3AD203B41FA5}">
                      <a16:colId xmlns:a16="http://schemas.microsoft.com/office/drawing/2014/main" val="1572752818"/>
                    </a:ext>
                  </a:extLst>
                </a:gridCol>
                <a:gridCol w="998068">
                  <a:extLst>
                    <a:ext uri="{9D8B030D-6E8A-4147-A177-3AD203B41FA5}">
                      <a16:colId xmlns:a16="http://schemas.microsoft.com/office/drawing/2014/main" val="1761385191"/>
                    </a:ext>
                  </a:extLst>
                </a:gridCol>
              </a:tblGrid>
              <a:tr h="5306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Выпускники ОУ, прошедшие обучение по программам: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на 25.05.2017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 получили документ государственного образца об образовании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43262"/>
                  </a:ext>
                </a:extLst>
              </a:tr>
              <a:tr h="35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т. ч. особого образца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114765"/>
                  </a:ext>
                </a:extLst>
              </a:tr>
              <a:tr h="742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95338"/>
                  </a:ext>
                </a:extLst>
              </a:tr>
              <a:tr h="742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1.Основного общего образования (9класс)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44639"/>
                  </a:ext>
                </a:extLst>
              </a:tr>
              <a:tr h="111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2.Среднего (полного) общего образования (11 (12)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49263"/>
                  </a:ext>
                </a:extLst>
              </a:tr>
              <a:tr h="371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91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91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0945"/>
            <a:ext cx="8596668" cy="1233055"/>
          </a:xfrm>
        </p:spPr>
        <p:txBody>
          <a:bodyPr/>
          <a:lstStyle/>
          <a:p>
            <a:pPr algn="ctr"/>
            <a:r>
              <a:rPr lang="ru-RU" dirty="0" smtClean="0"/>
              <a:t>Режим работы </a:t>
            </a:r>
            <a:br>
              <a:rPr lang="ru-RU" dirty="0" smtClean="0"/>
            </a:br>
            <a:r>
              <a:rPr lang="ru-RU" dirty="0" smtClean="0"/>
              <a:t>на 2017-2018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524000"/>
            <a:ext cx="8844511" cy="36853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Дата начала учебного года — 1 сентября 2017 года.</a:t>
            </a:r>
          </a:p>
          <a:p>
            <a:pPr marL="0" indent="0">
              <a:buNone/>
            </a:pPr>
            <a:r>
              <a:rPr lang="ru-RU" dirty="0"/>
              <a:t>Сроки и продолжительность каникул в 2017-2018 учебном году:</a:t>
            </a:r>
            <a:br>
              <a:rPr lang="ru-RU" dirty="0"/>
            </a:br>
            <a:r>
              <a:rPr lang="ru-RU" b="1" dirty="0" smtClean="0"/>
              <a:t>осенние каникулы </a:t>
            </a:r>
            <a:r>
              <a:rPr lang="ru-RU" dirty="0" smtClean="0"/>
              <a:t>— </a:t>
            </a:r>
            <a:r>
              <a:rPr lang="ru-RU" dirty="0"/>
              <a:t>30.10.2017 — 07.11.2017 (9 дней);</a:t>
            </a:r>
            <a:br>
              <a:rPr lang="ru-RU" dirty="0"/>
            </a:br>
            <a:r>
              <a:rPr lang="ru-RU" b="1" dirty="0" smtClean="0"/>
              <a:t>зимние </a:t>
            </a:r>
            <a:r>
              <a:rPr lang="ru-RU" b="1" dirty="0"/>
              <a:t>каникулы </a:t>
            </a:r>
            <a:r>
              <a:rPr lang="ru-RU" dirty="0"/>
              <a:t>— 28.12.2017 — 10.01.2018 (14 дней);</a:t>
            </a:r>
            <a:br>
              <a:rPr lang="ru-RU" dirty="0"/>
            </a:br>
            <a:r>
              <a:rPr lang="ru-RU" b="1" dirty="0"/>
              <a:t>весенние каникулы </a:t>
            </a:r>
            <a:r>
              <a:rPr lang="ru-RU" dirty="0"/>
              <a:t>— 24.03.2018 — 01.04.2018 (9 дней).</a:t>
            </a:r>
            <a:br>
              <a:rPr lang="ru-RU" dirty="0"/>
            </a:br>
            <a:r>
              <a:rPr lang="ru-RU" b="1" dirty="0"/>
              <a:t>Дополнительные каникулы для первоклассников </a:t>
            </a:r>
            <a:r>
              <a:rPr lang="ru-RU" dirty="0"/>
              <a:t>— с 05.02.2018 по </a:t>
            </a:r>
            <a:r>
              <a:rPr lang="ru-RU" dirty="0" smtClean="0"/>
              <a:t>11.02.2018.</a:t>
            </a:r>
          </a:p>
          <a:p>
            <a:pPr marL="0" indent="0">
              <a:buNone/>
            </a:pPr>
            <a:r>
              <a:rPr lang="ru-RU" dirty="0" smtClean="0"/>
              <a:t>Время работы школы: Понедельник-пятница </a:t>
            </a:r>
            <a:r>
              <a:rPr lang="ru-RU" dirty="0"/>
              <a:t>с 8.00 до 19.00. </a:t>
            </a:r>
          </a:p>
          <a:p>
            <a:pPr marL="0" indent="0">
              <a:buNone/>
            </a:pPr>
            <a:r>
              <a:rPr lang="ru-RU" dirty="0"/>
              <a:t>Суббота: с 8.00 до 17.00 в соответствии с нормами трудового законодательства.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Начало </a:t>
            </a:r>
            <a:r>
              <a:rPr lang="ru-RU" b="1" dirty="0"/>
              <a:t>учебных занятий:</a:t>
            </a:r>
            <a:r>
              <a:rPr lang="ru-RU" dirty="0"/>
              <a:t>  9.00.</a:t>
            </a:r>
          </a:p>
          <a:p>
            <a:pPr marL="0" indent="0">
              <a:buNone/>
            </a:pPr>
            <a:r>
              <a:rPr lang="ru-RU" b="1" dirty="0"/>
              <a:t>Окончание учебных занятий: </a:t>
            </a:r>
            <a:r>
              <a:rPr lang="ru-RU" dirty="0"/>
              <a:t>1 класс – от</a:t>
            </a:r>
            <a:r>
              <a:rPr lang="ru-RU" b="1" dirty="0"/>
              <a:t> </a:t>
            </a:r>
            <a:r>
              <a:rPr lang="ru-RU" dirty="0"/>
              <a:t>12.40 до 13.35 (1 и 2 четверть);   </a:t>
            </a:r>
          </a:p>
          <a:p>
            <a:pPr marL="0" indent="0">
              <a:buNone/>
            </a:pPr>
            <a:r>
              <a:rPr lang="ru-RU" dirty="0"/>
              <a:t>от 13-00 до 13-45 ( 3 и 4 четверть); 2-4 классы – от 13.00 до 14.00; 5-6 классы – от 14.00 до 15.00; 7-10 классы – от 15.00 до 16.00.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59685"/>
              </p:ext>
            </p:extLst>
          </p:nvPr>
        </p:nvGraphicFramePr>
        <p:xfrm>
          <a:off x="677333" y="5075840"/>
          <a:ext cx="7386011" cy="165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288">
                  <a:extLst>
                    <a:ext uri="{9D8B030D-6E8A-4147-A177-3AD203B41FA5}">
                      <a16:colId xmlns:a16="http://schemas.microsoft.com/office/drawing/2014/main" val="3917489074"/>
                    </a:ext>
                  </a:extLst>
                </a:gridCol>
                <a:gridCol w="1480286">
                  <a:extLst>
                    <a:ext uri="{9D8B030D-6E8A-4147-A177-3AD203B41FA5}">
                      <a16:colId xmlns:a16="http://schemas.microsoft.com/office/drawing/2014/main" val="723054016"/>
                    </a:ext>
                  </a:extLst>
                </a:gridCol>
                <a:gridCol w="1177500">
                  <a:extLst>
                    <a:ext uri="{9D8B030D-6E8A-4147-A177-3AD203B41FA5}">
                      <a16:colId xmlns:a16="http://schemas.microsoft.com/office/drawing/2014/main" val="1773635660"/>
                    </a:ext>
                  </a:extLst>
                </a:gridCol>
                <a:gridCol w="3863937">
                  <a:extLst>
                    <a:ext uri="{9D8B030D-6E8A-4147-A177-3AD203B41FA5}">
                      <a16:colId xmlns:a16="http://schemas.microsoft.com/office/drawing/2014/main" val="9898632"/>
                    </a:ext>
                  </a:extLst>
                </a:gridCol>
              </a:tblGrid>
              <a:tr h="221817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урока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Перемены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30558"/>
                  </a:ext>
                </a:extLst>
              </a:tr>
              <a:tr h="20487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9:00 – 9:45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9:45 – 9:55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58344"/>
                  </a:ext>
                </a:extLst>
              </a:tr>
              <a:tr h="20487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9:55 – 10:40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10:40 – 11:00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36613"/>
                  </a:ext>
                </a:extLst>
              </a:tr>
              <a:tr h="20641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11:00 – 11:45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11:45 – 12:05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01705"/>
                  </a:ext>
                </a:extLst>
              </a:tr>
              <a:tr h="20487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12:05 – 12:50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12:50 – 13:05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68559"/>
                  </a:ext>
                </a:extLst>
              </a:tr>
              <a:tr h="20487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13:05 – 13:50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13:50 – 14:00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9003"/>
                  </a:ext>
                </a:extLst>
              </a:tr>
              <a:tr h="20487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14:00 – 14:45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14:45 – 14:55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63652"/>
                  </a:ext>
                </a:extLst>
              </a:tr>
              <a:tr h="204873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14:55 – 15:40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15:40 – 15:50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7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19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0402"/>
            <a:ext cx="10290629" cy="33382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Структура и органы управления образовательной организацией</a:t>
            </a:r>
            <a:br>
              <a:rPr lang="ru-RU" sz="5400" b="1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5481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6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рофстандарт педагога: новые возможности роста и разви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8171009" cy="93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8036"/>
            <a:ext cx="8596668" cy="279861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Педагогический совет</a:t>
            </a:r>
            <a:br>
              <a:rPr lang="ru-RU" sz="6000" dirty="0" smtClean="0"/>
            </a:br>
            <a:r>
              <a:rPr lang="ru-RU" sz="6000" dirty="0" smtClean="0"/>
              <a:t> ГБОУ школы №275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31 августа 2017 года</a:t>
            </a:r>
            <a:endParaRPr lang="ru-RU" sz="3200" dirty="0"/>
          </a:p>
        </p:txBody>
      </p:sp>
      <p:pic>
        <p:nvPicPr>
          <p:cNvPr id="7174" name="Picture 6" descr="Картинки по запросу Картинки к педсове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70" y="3728892"/>
            <a:ext cx="6571936" cy="247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Картинки по запросу Картинки к педсове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80" y="0"/>
            <a:ext cx="926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p.userapi.com/c836133/v836133997/542b8/H_DJ_TIal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8" y="69275"/>
            <a:ext cx="10908867" cy="67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2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0684"/>
            <a:ext cx="8596668" cy="689811"/>
          </a:xfrm>
        </p:spPr>
        <p:txBody>
          <a:bodyPr/>
          <a:lstStyle/>
          <a:p>
            <a:pPr algn="ctr"/>
            <a:r>
              <a:rPr lang="ru-RU" dirty="0" smtClean="0"/>
              <a:t>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41" y="950495"/>
            <a:ext cx="10082464" cy="549843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dirty="0" smtClean="0"/>
              <a:t>Организационные вопросы начала нового 2017/18 учебного года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ru-RU" b="1" dirty="0"/>
              <a:t>Ближайшие планы Министерства образования и науки РФ по изменению системы образования в </a:t>
            </a:r>
            <a:r>
              <a:rPr lang="ru-RU" b="1" dirty="0" smtClean="0"/>
              <a:t>России</a:t>
            </a:r>
            <a:endParaRPr lang="en-US" b="1" dirty="0" smtClean="0"/>
          </a:p>
          <a:p>
            <a:pPr>
              <a:buFont typeface="+mj-lt"/>
              <a:buAutoNum type="arabicPeriod"/>
            </a:pPr>
            <a:r>
              <a:rPr lang="ru-RU" b="1" dirty="0" smtClean="0"/>
              <a:t>Итоги учебной работы и ГИА-2017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Задачи учебно-воспитательной работы на 2017-2018 учебный год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Основные образовательные программы на новый учебный год по уровням: начального </a:t>
            </a:r>
            <a:r>
              <a:rPr lang="ru-RU" dirty="0" smtClean="0"/>
              <a:t>общего образования;</a:t>
            </a:r>
            <a:r>
              <a:rPr lang="ru-RU" dirty="0"/>
              <a:t> </a:t>
            </a:r>
            <a:r>
              <a:rPr lang="ru-RU" dirty="0" smtClean="0"/>
              <a:t>основного общего образования;</a:t>
            </a:r>
            <a:r>
              <a:rPr lang="ru-RU" dirty="0"/>
              <a:t> </a:t>
            </a:r>
            <a:r>
              <a:rPr lang="ru-RU" dirty="0" smtClean="0"/>
              <a:t>среднего общего образования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Принятие УМК 1-11 классов на </a:t>
            </a:r>
            <a:r>
              <a:rPr lang="ru-RU" b="1" dirty="0" smtClean="0"/>
              <a:t>2017-2018 учебный год из федерального перечня учеников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Принятие учебного плана школы и индивидуального плана работы с обучающимися на дому (Скрябина О. – 5 класс, </a:t>
            </a:r>
            <a:r>
              <a:rPr lang="ru-RU" b="1" dirty="0" err="1" smtClean="0"/>
              <a:t>Куприш</a:t>
            </a:r>
            <a:r>
              <a:rPr lang="ru-RU" b="1" dirty="0" smtClean="0"/>
              <a:t> Е. – 4 класс)на 2017-2018 </a:t>
            </a:r>
            <a:r>
              <a:rPr lang="ru-RU" b="1" dirty="0"/>
              <a:t>учебный </a:t>
            </a:r>
            <a:r>
              <a:rPr lang="ru-RU" b="1" dirty="0" smtClean="0"/>
              <a:t>год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Принятие рабочих программ по предметам ученого плана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Принятие решения о переводе учащихся, имеющих академическую задолженность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Положение о системе оплаты труда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Принятие плана внеурочной деятельности и кружков.</a:t>
            </a:r>
            <a:endParaRPr lang="ru-RU" b="1" dirty="0"/>
          </a:p>
          <a:p>
            <a:pPr>
              <a:buFont typeface="+mj-lt"/>
              <a:buAutoNum type="arabicPeriod"/>
            </a:pPr>
            <a:endParaRPr lang="ru-RU" b="1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23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Организационные вопросы начала нового 2017/18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8433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Школьный сайт </a:t>
            </a:r>
            <a:r>
              <a:rPr lang="en-US" sz="3200" dirty="0" smtClean="0"/>
              <a:t>school275.ru</a:t>
            </a:r>
          </a:p>
          <a:p>
            <a:r>
              <a:rPr lang="ru-RU" sz="3200" dirty="0" smtClean="0"/>
              <a:t>Группа в социальной сети «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8194" name="Picture 2" descr="Картинки по запросу Картинки к педсове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2" y="3643745"/>
            <a:ext cx="2291155" cy="25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4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48537" cy="491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Ближайшие </a:t>
            </a:r>
            <a:r>
              <a:rPr lang="ru-RU" sz="4800" b="1" dirty="0"/>
              <a:t>планы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Министерства образования и науки РФ </a:t>
            </a:r>
            <a:r>
              <a:rPr lang="ru-RU" sz="4800" b="1" dirty="0"/>
              <a:t>по изменению системы образования в </a:t>
            </a:r>
            <a:r>
              <a:rPr lang="ru-RU" sz="4800" b="1" dirty="0" smtClean="0"/>
              <a:t>России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077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304800"/>
            <a:ext cx="9518072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Ольга Васильева сообщила, что завершена подготовка новых федеральных государственных стандартов образования, по которым теперь будут учиться школьники.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От предыдущих стандартов их отличает то, что в них прописано конкретное содержание, что именно должен знать ребенок по каждому предмету в начальной и средней школе с первого по девятый класс. К октябрю 2017 года будут завершены </a:t>
            </a:r>
            <a:r>
              <a:rPr lang="ru-RU" dirty="0" err="1"/>
              <a:t>ФГОСы</a:t>
            </a:r>
            <a:r>
              <a:rPr lang="ru-RU" dirty="0"/>
              <a:t> и для старших классов - 10 и 11.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В школы победоносно возвращается астрономия, которой в 10 и 11 классах будет уделено не менее 35 часов в год, то есть в среднем уроки будут проводиться 2 раза в неделю.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Будет изменена также система подбора и экспертизы учебников для школы. Сегодня в стране 1470 учебников. По поручению Президента Министерство образования РФ в августе представит очень четкую новую систему отбора учебников. По каждому предмету будет 2-3 линейки: базовые и углубленные.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Меняется и система управления школами: они выходят из-под муниципального подчинения и переходят под региональную власть. Именно региональная власть будет управлять кадрами и отвечать за единую содержательную часть программы.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5. В этом году, сообщила Ольга Васильева, будет введено 55 тысяч новых мест в школах, из них 37 процентов - это места в сельских школах. Всего в год именно на строительство школ из госбюджета выделяется 25 млрд рублей.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2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4" y="433138"/>
            <a:ext cx="9407236" cy="606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6. Этой осенью начнется программа аттестации и повышения квалификации педагогов - после проведения предметного теста для учителей по русскому и математике. На основе тестирования будет построена дальнейшая профессиональная траектория для педагогов с учетом пробелов.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7. С 2020 года для 9-классников станет обязательным экзамен по иностранному языку, для 11-классников - с 2022-го.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8. В 9-м классе также появится устный экзамен по русскому языку. Он станет допуском к государственной итоговой аттестации и будет введен по такому же принципу, как сочинение в 11-м. В пилотных регионах в 2018 году уже проведут "устный русский".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9. С 2020 года для 9-классников с 2020 года станет обязательным экзамен по иностранному языку, а для 11-классников - с 2022-го. Кроме того, планируется, что с 2020 года вся страна обязательно будет сдавать историю.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10. Министерство рассматривает возможность факультативного обучения школьников предпринимательской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42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457201"/>
            <a:ext cx="8913784" cy="58189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11. В каждой школе, что очень важно, в ближайшие годы планируется ввести пять бесплатных кружков: литературный, научно-технический, спортивный, музыкальный и шахматы.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12. ЕГЭ отменяться не будет, подчеркнула Ольга Васильева, потому что это мощный социальный лифт, который позволяет детям из Сибири, Дальнего Востока поступать в лучшие вузы страны. Министр призвала сравнить статистику: в ВУЗах столицы сейчас учится примерно 65 процентов студентов из регионов, и 35 - это москвичи. До ЕГЭ ситуация была прямо противоположной.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13. С нового учебного года тысяча колледжей в 73 регионах России начнет готовить студентов по новым стандартам среднего профессионального образования </a:t>
            </a:r>
            <a:r>
              <a:rPr lang="ru-RU" dirty="0" err="1"/>
              <a:t>WorldSkills</a:t>
            </a:r>
            <a:r>
              <a:rPr lang="ru-RU" dirty="0"/>
              <a:t>. Это 50 </a:t>
            </a:r>
            <a:r>
              <a:rPr lang="ru-RU" dirty="0" err="1"/>
              <a:t>топовых</a:t>
            </a:r>
            <a:r>
              <a:rPr lang="ru-RU" dirty="0"/>
              <a:t> профессий, связанных с самыми передовыми технологиями. Эти профессии требуют знаний по работе с новым оборудованием, с технической документацией, требуют высокого знания английского языка.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14. Будет также расширяться программа дуального профессионального обучения, в рамках которого студент половину времени учится в стенах учебного заведения, а вторую половину проводит непосредственно на профильном производстве.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15. С 1 сентября будут индексированы </a:t>
            </a:r>
            <a:r>
              <a:rPr lang="ru-RU" dirty="0" err="1"/>
              <a:t>стипенции</a:t>
            </a:r>
            <a:r>
              <a:rPr lang="ru-RU" dirty="0"/>
              <a:t> студентов ВУЗов - на 5,9 процента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6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346364"/>
            <a:ext cx="9531928" cy="6234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16. Разработан законопроект, регламентирующий права </a:t>
            </a:r>
            <a:r>
              <a:rPr lang="ru-RU" dirty="0" err="1"/>
              <a:t>ВУЗаа</a:t>
            </a:r>
            <a:r>
              <a:rPr lang="ru-RU" dirty="0"/>
              <a:t>, студента и работодателя, отправляющего студента учиться. Этот закон позволит предоставить социальные гарантии выпускникам, которые обучаются целевым образом - от производства, куда после обучения идут работать минимум на три года.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17. Кроме существующих 11 </a:t>
            </a:r>
            <a:r>
              <a:rPr lang="ru-RU" dirty="0" smtClean="0"/>
              <a:t>ВУЗов, </a:t>
            </a:r>
            <a:r>
              <a:rPr lang="ru-RU" dirty="0"/>
              <a:t>будут выбраны еще 22 опорных ВУЗа страны. Им будет предоставлено дополнительное финансирование с целью повышения международного статуса и престижа наших ВУЗов.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18. В планах </a:t>
            </a:r>
            <a:r>
              <a:rPr lang="ru-RU" dirty="0" err="1"/>
              <a:t>Минобрнауки</a:t>
            </a:r>
            <a:r>
              <a:rPr lang="ru-RU" dirty="0"/>
              <a:t> - привлечь в три раза больше иностранных студентов в наши ВУЗы, чем сейчас, чтобы к 2025 году там училось уже около 700 тысяч иностранных студентов. Это даст около 373 млрд рублей дополнительных доходов.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19. Проект "Современная цифровая образовательная среда" - это также новшество для высших учебных заведений. Он-</a:t>
            </a:r>
            <a:r>
              <a:rPr lang="ru-RU" dirty="0" err="1"/>
              <a:t>лайн</a:t>
            </a:r>
            <a:r>
              <a:rPr lang="ru-RU" dirty="0"/>
              <a:t> образование позволяет сделать процесс обучения более гибким. Его суть в том, чтобы университеты могли включать онлайн-курсы в свои образовательные программы и ставить за них реальные зачеты.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расчетам, к 2025 году на открытых онлайн-курсах будут учиться до 11 млн человек. В ближайшие 2-3 года они охватят большую часть направлений подготовки </a:t>
            </a:r>
            <a:r>
              <a:rPr lang="ru-RU" dirty="0" err="1"/>
              <a:t>бакалавриата</a:t>
            </a:r>
            <a:r>
              <a:rPr lang="ru-RU" dirty="0"/>
              <a:t> и магистратуры. Но это не значит, что все будут учиться только по Интернету.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20. Для педагогов разрабатывается проект "Российская электронная школа" которая станет мощнейшим подспорьем для педагогов, - говорит Ольга Васильева. - Там будет практически все: методическая помощь в ведении и составлении уроков, дополнительные модули по предметам. Плюс - виртуальные музеи, библиотеки, театральные спектакли.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Эта система сейчас отрабатывается на базе московской электронной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36050585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919</Words>
  <Application>Microsoft Office PowerPoint</Application>
  <PresentationFormat>Широкоэкранный</PresentationFormat>
  <Paragraphs>430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Trebuchet MS</vt:lpstr>
      <vt:lpstr>Wingdings 3</vt:lpstr>
      <vt:lpstr>Аспект</vt:lpstr>
      <vt:lpstr>Тема Office</vt:lpstr>
      <vt:lpstr>Презентация PowerPoint</vt:lpstr>
      <vt:lpstr>Педагогический совет  ГБОУ школы №275  31 августа 2017 года</vt:lpstr>
      <vt:lpstr>Повестка дня:</vt:lpstr>
      <vt:lpstr>Организационные вопросы начала нового 2017/18 учебного года</vt:lpstr>
      <vt:lpstr>   Ближайшие планы  Министерства образования и науки РФ по изменению системы образования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учебной работы и ГИА-2017 Анализ результатов промежуточной и итоговой аттестации учащихся   в 2016-2017 учебном году  </vt:lpstr>
      <vt:lpstr>Презентация PowerPoint</vt:lpstr>
      <vt:lpstr>Промежуточная аттестация  учащихся в 2016-2017 учебном году</vt:lpstr>
      <vt:lpstr>Государственная (итоговая) аттестация учащихся  в 2016-2017учебном году ГИА - 9  </vt:lpstr>
      <vt:lpstr>Результаты итоговой аттестации  в 11-х классах. </vt:lpstr>
      <vt:lpstr>Сведения о получении документа государственного образца об образовании выпускниками ОУ  в 2016-2017учебном году. </vt:lpstr>
      <vt:lpstr>Режим работы  на 2017-2018 учебный год</vt:lpstr>
      <vt:lpstr>Структура и органы управления образовательной организацией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12</cp:revision>
  <dcterms:created xsi:type="dcterms:W3CDTF">2017-08-30T20:23:52Z</dcterms:created>
  <dcterms:modified xsi:type="dcterms:W3CDTF">2017-08-30T23:01:51Z</dcterms:modified>
</cp:coreProperties>
</file>